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5" r:id="rId4"/>
    <p:sldId id="258" r:id="rId5"/>
    <p:sldId id="259" r:id="rId6"/>
    <p:sldId id="273" r:id="rId7"/>
    <p:sldId id="274" r:id="rId8"/>
    <p:sldId id="260" r:id="rId9"/>
    <p:sldId id="261" r:id="rId10"/>
    <p:sldId id="272" r:id="rId11"/>
    <p:sldId id="271" r:id="rId12"/>
    <p:sldId id="264" r:id="rId13"/>
    <p:sldId id="270" r:id="rId14"/>
    <p:sldId id="277" r:id="rId15"/>
    <p:sldId id="279" r:id="rId16"/>
    <p:sldId id="278" r:id="rId17"/>
    <p:sldId id="265" r:id="rId18"/>
    <p:sldId id="276" r:id="rId19"/>
    <p:sldId id="269" r:id="rId20"/>
    <p:sldId id="266" r:id="rId21"/>
    <p:sldId id="267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280"/>
  </p:normalViewPr>
  <p:slideViewPr>
    <p:cSldViewPr snapToGrid="0" snapToObjects="1">
      <p:cViewPr varScale="1">
        <p:scale>
          <a:sx n="75" d="100"/>
          <a:sy n="75" d="100"/>
        </p:scale>
        <p:origin x="2144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3/1/19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creativecommons.org/licenses/by-nc-sa/4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 Attribution-</a:t>
            </a:r>
            <a:r>
              <a:rPr lang="en-US" sz="700" dirty="0" err="1">
                <a:latin typeface="Montserrat"/>
              </a:rPr>
              <a:t>NonCommercial</a:t>
            </a:r>
            <a:r>
              <a:rPr lang="en-US" sz="700" dirty="0">
                <a:latin typeface="Montserrat"/>
              </a:rPr>
              <a:t>-</a:t>
            </a:r>
            <a:r>
              <a:rPr lang="en-US" sz="700" dirty="0" err="1">
                <a:latin typeface="Montserrat"/>
              </a:rPr>
              <a:t>ShareAlike</a:t>
            </a:r>
            <a:r>
              <a:rPr lang="en-US" sz="700" dirty="0">
                <a:latin typeface="Montserrat"/>
              </a:rPr>
              <a:t> 4.0 International License</a:t>
            </a:r>
            <a:br>
              <a:rPr lang="en-US" sz="700" dirty="0">
                <a:latin typeface="Montserrat"/>
              </a:rPr>
            </a:br>
            <a:r>
              <a:rPr lang="en-US" sz="700" dirty="0">
                <a:latin typeface="Montserrat"/>
              </a:rPr>
              <a:t>See  </a:t>
            </a:r>
            <a:r>
              <a:rPr lang="en-US" sz="700" dirty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847672" y="1091444"/>
            <a:ext cx="7772400" cy="147002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Course Introduction</a:t>
            </a:r>
            <a:br>
              <a:rPr lang="en-US" dirty="0">
                <a:ea typeface="ヒラギノ角ゴ ProN W3" charset="0"/>
                <a:cs typeface="ヒラギノ角ゴ ProN W3" charset="0"/>
              </a:rPr>
            </a:br>
            <a:br>
              <a:rPr lang="en-US" dirty="0">
                <a:ea typeface="ヒラギノ角ゴ ProN W3" charset="0"/>
                <a:cs typeface="ヒラギノ角ゴ ProN W3" charset="0"/>
              </a:rPr>
            </a:br>
            <a:r>
              <a:rPr lang="en-US" dirty="0">
                <a:ea typeface="ヒラギノ角ゴ ProN W3" charset="0"/>
                <a:cs typeface="ヒラギノ角ゴ ProN W3" charset="0"/>
              </a:rPr>
              <a:t>Big Data Engineering in the Cloud</a:t>
            </a: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A7082031-4FE1-894D-8576-9BF225FCEACD}"/>
              </a:ext>
            </a:extLst>
          </p:cNvPr>
          <p:cNvSpPr txBox="1">
            <a:spLocks/>
          </p:cNvSpPr>
          <p:nvPr/>
        </p:nvSpPr>
        <p:spPr bwMode="auto">
          <a:xfrm>
            <a:off x="1371824" y="4162310"/>
            <a:ext cx="6400354" cy="175245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4291" tIns="32146" rIns="64291" bIns="32146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ea typeface="ヒラギノ角ゴ ProN W3" charset="0"/>
                <a:cs typeface="ヒラギノ角ゴ ProN W3" charset="0"/>
              </a:rPr>
              <a:t>Julie Weeds</a:t>
            </a:r>
          </a:p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ea typeface="ヒラギノ角ゴ ProN W3" charset="0"/>
                <a:cs typeface="ヒラギノ角ゴ ProN W3" charset="0"/>
              </a:rPr>
              <a:t>March 2019</a:t>
            </a: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 your CV?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100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Beyond the scope of this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Detailed Data Science techniques</a:t>
            </a:r>
          </a:p>
          <a:p>
            <a:r>
              <a:rPr lang="en-US" dirty="0"/>
              <a:t>Understanding </a:t>
            </a:r>
            <a:r>
              <a:rPr lang="en-US" b="1" dirty="0"/>
              <a:t>all</a:t>
            </a:r>
            <a:r>
              <a:rPr lang="en-US" dirty="0"/>
              <a:t> of </a:t>
            </a:r>
            <a:r>
              <a:rPr lang="en-US" dirty="0" err="1"/>
              <a:t>Hadoop</a:t>
            </a:r>
            <a:r>
              <a:rPr lang="en-US" dirty="0"/>
              <a:t>, Spark, HDFS, Machine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566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Rules of Engagement</a:t>
            </a:r>
          </a:p>
        </p:txBody>
      </p:sp>
      <p:sp>
        <p:nvSpPr>
          <p:cNvPr id="11266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b="1" i="1" dirty="0">
                <a:ea typeface="ヒラギノ角ゴ ProN W3" charset="0"/>
                <a:cs typeface="ヒラギノ角ゴ ProN W3" charset="0"/>
              </a:rPr>
              <a:t>Ask questions as we go along</a:t>
            </a:r>
          </a:p>
          <a:p>
            <a:pPr lvl="1"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We will “park” any that are better answered later</a:t>
            </a:r>
          </a:p>
          <a:p>
            <a:pPr lvl="1"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Don’t wait till the end to ask or raise concerns</a:t>
            </a:r>
          </a:p>
          <a:p>
            <a:pPr lvl="1"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If you don’t ask we can’t help you</a:t>
            </a:r>
          </a:p>
        </p:txBody>
      </p:sp>
    </p:spTree>
    <p:extLst>
      <p:ext uri="{BB962C8B-B14F-4D97-AF65-F5344CB8AC3E}">
        <p14:creationId xmlns:p14="http://schemas.microsoft.com/office/powerpoint/2010/main" val="688719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3789" y="682725"/>
            <a:ext cx="4987230" cy="37154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</a:t>
            </a:r>
            <a:r>
              <a:rPr lang="en-US" strike="dblStrike" dirty="0"/>
              <a:t>might</a:t>
            </a:r>
            <a:r>
              <a:rPr lang="en-US" dirty="0"/>
              <a:t> will be bugs!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Please help out:</a:t>
            </a:r>
          </a:p>
          <a:p>
            <a:pPr lvl="1"/>
            <a:r>
              <a:rPr lang="en-US" dirty="0"/>
              <a:t>Please create new issues on the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julieweeds</a:t>
            </a:r>
            <a:r>
              <a:rPr lang="en-US" dirty="0"/>
              <a:t>/</a:t>
            </a:r>
            <a:r>
              <a:rPr lang="en-US" dirty="0" err="1"/>
              <a:t>BigData</a:t>
            </a:r>
            <a:r>
              <a:rPr lang="en-US" dirty="0"/>
              <a:t>/issues/</a:t>
            </a:r>
          </a:p>
        </p:txBody>
      </p:sp>
    </p:spTree>
    <p:extLst>
      <p:ext uri="{BB962C8B-B14F-4D97-AF65-F5344CB8AC3E}">
        <p14:creationId xmlns:p14="http://schemas.microsoft.com/office/powerpoint/2010/main" val="1762767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B6CD2-82EA-974E-B909-1D6AF859F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Julie Weeds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6CEE4C-C8B4-1F4F-9534-9D80C79B3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Academic qualifications</a:t>
            </a:r>
            <a:r>
              <a:rPr lang="en-US" dirty="0"/>
              <a:t>:</a:t>
            </a:r>
          </a:p>
          <a:p>
            <a:pPr lvl="1"/>
            <a:r>
              <a:rPr lang="en-US" sz="1800" dirty="0"/>
              <a:t>MA(Hons) in Computer Science, Cambridge 1998</a:t>
            </a:r>
          </a:p>
          <a:p>
            <a:pPr lvl="1"/>
            <a:r>
              <a:rPr lang="en-US" sz="1800" dirty="0"/>
              <a:t>MPhil in Computer Speech and Language Processing, Cambridge 2000</a:t>
            </a:r>
          </a:p>
          <a:p>
            <a:pPr lvl="1"/>
            <a:r>
              <a:rPr lang="en-US" sz="1800" dirty="0"/>
              <a:t>DPhil in Computer Science (Natural Language Processing), Sussex 2003</a:t>
            </a:r>
          </a:p>
          <a:p>
            <a:pPr lvl="1"/>
            <a:r>
              <a:rPr lang="en-US" sz="1800" dirty="0"/>
              <a:t>PGCE in Mathematics teaching, Brighton 2006</a:t>
            </a:r>
          </a:p>
          <a:p>
            <a:r>
              <a:rPr lang="en-US" sz="2200" dirty="0"/>
              <a:t>Experience</a:t>
            </a:r>
          </a:p>
          <a:p>
            <a:pPr lvl="1"/>
            <a:r>
              <a:rPr lang="en-US" sz="1800" dirty="0"/>
              <a:t>NLP researcher (2000-2005, 2012-)</a:t>
            </a:r>
          </a:p>
          <a:p>
            <a:pPr lvl="1"/>
            <a:r>
              <a:rPr lang="en-US" sz="1800" dirty="0"/>
              <a:t>Experienced python programmer</a:t>
            </a:r>
          </a:p>
          <a:p>
            <a:pPr lvl="1"/>
            <a:r>
              <a:rPr lang="en-US" sz="1800" dirty="0"/>
              <a:t>Data Science Lecturer, Sussex 2016 -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FB2F88-2AFF-2841-BEC1-2C699DC4F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663" y="274638"/>
            <a:ext cx="1522137" cy="196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545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08855-3450-7C40-893D-C81AC7E01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Julie Weeds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746BA9-09F2-B24E-AD39-6E70FE9963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5375" y="1600200"/>
            <a:ext cx="3911326" cy="4525963"/>
          </a:xfrm>
        </p:spPr>
      </p:pic>
    </p:spTree>
    <p:extLst>
      <p:ext uri="{BB962C8B-B14F-4D97-AF65-F5344CB8AC3E}">
        <p14:creationId xmlns:p14="http://schemas.microsoft.com/office/powerpoint/2010/main" val="68228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C4C91-1F95-D44D-8F77-484E4CE42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Simon </a:t>
            </a:r>
            <a:r>
              <a:rPr lang="en-US" dirty="0" err="1"/>
              <a:t>Wibberley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930D4B-799B-474C-94D2-F035FBB235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7461" y="1540932"/>
            <a:ext cx="4469077" cy="4469077"/>
          </a:xfrm>
        </p:spPr>
      </p:pic>
    </p:spTree>
    <p:extLst>
      <p:ext uri="{BB962C8B-B14F-4D97-AF65-F5344CB8AC3E}">
        <p14:creationId xmlns:p14="http://schemas.microsoft.com/office/powerpoint/2010/main" val="974052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Paul Fremantle</a:t>
            </a:r>
          </a:p>
        </p:txBody>
      </p:sp>
      <p:sp>
        <p:nvSpPr>
          <p:cNvPr id="12290" name="Content Placeholder 2"/>
          <p:cNvSpPr>
            <a:spLocks noGrp="1"/>
          </p:cNvSpPr>
          <p:nvPr>
            <p:ph idx="1"/>
          </p:nvPr>
        </p:nvSpPr>
        <p:spPr bwMode="auto">
          <a:xfrm>
            <a:off x="457647" y="1600647"/>
            <a:ext cx="4114354" cy="4525119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sz="2000" dirty="0">
                <a:ea typeface="ヒラギノ角ゴ ProN W3" charset="0"/>
                <a:cs typeface="ヒラギノ角ゴ ProN W3" charset="0"/>
              </a:rPr>
              <a:t>CTO and Co-Founder of WSO2</a:t>
            </a:r>
          </a:p>
          <a:p>
            <a:pPr eaLnBrk="1" hangingPunct="1"/>
            <a:r>
              <a:rPr lang="en-US" sz="2000" dirty="0">
                <a:ea typeface="ヒラギノ角ゴ ProN W3" charset="0"/>
                <a:cs typeface="ヒラギノ角ゴ ProN W3" charset="0"/>
              </a:rPr>
              <a:t>Previously Senior Technical Staff Member, IBM </a:t>
            </a:r>
            <a:r>
              <a:rPr lang="en-US" sz="2000" dirty="0" err="1">
                <a:ea typeface="ヒラギノ角ゴ ProN W3" charset="0"/>
                <a:cs typeface="ヒラギノ角ゴ ProN W3" charset="0"/>
              </a:rPr>
              <a:t>WebSphere</a:t>
            </a:r>
            <a:r>
              <a:rPr lang="en-US" sz="2000" dirty="0">
                <a:ea typeface="ヒラギノ角ゴ ProN W3" charset="0"/>
                <a:cs typeface="ヒラギノ角ゴ ProN W3" charset="0"/>
              </a:rPr>
              <a:t> architecture</a:t>
            </a:r>
          </a:p>
          <a:p>
            <a:pPr eaLnBrk="1" hangingPunct="1"/>
            <a:r>
              <a:rPr lang="en-US" sz="2000" dirty="0">
                <a:ea typeface="ヒラギノ角ゴ ProN W3" charset="0"/>
                <a:cs typeface="ヒラギノ角ゴ ProN W3" charset="0"/>
              </a:rPr>
              <a:t>Visiting Lecturer, Oxford University</a:t>
            </a:r>
          </a:p>
          <a:p>
            <a:pPr eaLnBrk="1" hangingPunct="1"/>
            <a:r>
              <a:rPr lang="en-US" sz="2000" dirty="0">
                <a:ea typeface="ヒラギノ角ゴ ProN W3" charset="0"/>
                <a:cs typeface="ヒラギノ角ゴ ProN W3" charset="0"/>
              </a:rPr>
              <a:t>VP, Apache Synapse and Member of Apache</a:t>
            </a:r>
          </a:p>
          <a:p>
            <a:pPr eaLnBrk="1" hangingPunct="1"/>
            <a:r>
              <a:rPr lang="en-US" sz="2000" dirty="0">
                <a:ea typeface="ヒラギノ角ゴ ProN W3" charset="0"/>
                <a:cs typeface="ヒラギノ角ゴ ProN W3" charset="0"/>
              </a:rPr>
              <a:t>PhD in Computing (2017)</a:t>
            </a:r>
          </a:p>
          <a:p>
            <a:pPr lvl="1"/>
            <a:r>
              <a:rPr lang="en-US" sz="1600" dirty="0" err="1">
                <a:ea typeface="ヒラギノ角ゴ ProN W3" charset="0"/>
                <a:cs typeface="ヒラギノ角ゴ ProN W3" charset="0"/>
              </a:rPr>
              <a:t>IoT</a:t>
            </a:r>
            <a:r>
              <a:rPr lang="en-US" sz="1600" dirty="0">
                <a:ea typeface="ヒラギノ角ゴ ProN W3" charset="0"/>
                <a:cs typeface="ヒラギノ角ゴ ProN W3" charset="0"/>
              </a:rPr>
              <a:t> security and privacy</a:t>
            </a:r>
          </a:p>
        </p:txBody>
      </p:sp>
      <p:pic>
        <p:nvPicPr>
          <p:cNvPr id="12291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1526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David Johnson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635" y="1600200"/>
            <a:ext cx="3820488" cy="4525963"/>
          </a:xfrm>
        </p:spPr>
        <p:txBody>
          <a:bodyPr>
            <a:normAutofit/>
          </a:bodyPr>
          <a:lstStyle/>
          <a:p>
            <a:r>
              <a:rPr lang="en-US" sz="2000" dirty="0"/>
              <a:t>Senior Researcher, e-Science, Oxford University</a:t>
            </a:r>
          </a:p>
          <a:p>
            <a:r>
              <a:rPr lang="en-US" sz="2000" dirty="0"/>
              <a:t>Founding Member, Data Science Institute, Imperial</a:t>
            </a:r>
          </a:p>
          <a:p>
            <a:r>
              <a:rPr lang="en-US" sz="2000" dirty="0"/>
              <a:t>PhD, Reading University, 2010 </a:t>
            </a:r>
          </a:p>
          <a:p>
            <a:r>
              <a:rPr lang="en-US" sz="2000" dirty="0"/>
              <a:t>Awarded University of Oxford Teaching Award, 2016</a:t>
            </a:r>
          </a:p>
          <a:p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4299" y="1293117"/>
            <a:ext cx="2411994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939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You?</a:t>
            </a:r>
          </a:p>
        </p:txBody>
      </p:sp>
    </p:spTree>
    <p:extLst>
      <p:ext uri="{BB962C8B-B14F-4D97-AF65-F5344CB8AC3E}">
        <p14:creationId xmlns:p14="http://schemas.microsoft.com/office/powerpoint/2010/main" val="416964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Introduction</a:t>
            </a: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Aims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Pre-requisites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Contents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Objectives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Resources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Rules of Engagement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Introductions</a:t>
            </a: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Approximate Schedule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Monday</a:t>
            </a:r>
          </a:p>
          <a:p>
            <a:pPr lvl="1"/>
            <a:r>
              <a:rPr lang="en-US" sz="1800" dirty="0"/>
              <a:t>Introductions</a:t>
            </a:r>
          </a:p>
          <a:p>
            <a:pPr lvl="1"/>
            <a:r>
              <a:rPr lang="en-US" sz="1800" dirty="0"/>
              <a:t>Overview and Motivation</a:t>
            </a:r>
          </a:p>
          <a:p>
            <a:pPr lvl="1"/>
            <a:r>
              <a:rPr lang="en-US" sz="1800" dirty="0"/>
              <a:t>Data Analysis with Python and Pandas</a:t>
            </a:r>
          </a:p>
          <a:p>
            <a:pPr lvl="1"/>
            <a:r>
              <a:rPr lang="en-US" sz="1800" dirty="0"/>
              <a:t>Map Reduce</a:t>
            </a:r>
          </a:p>
          <a:p>
            <a:pPr lvl="1"/>
            <a:r>
              <a:rPr lang="en-US" sz="1800" dirty="0"/>
              <a:t>Apache Spark</a:t>
            </a:r>
          </a:p>
          <a:p>
            <a:r>
              <a:rPr lang="en-US" sz="2000" dirty="0"/>
              <a:t>Tuesday</a:t>
            </a:r>
          </a:p>
          <a:p>
            <a:pPr lvl="1"/>
            <a:r>
              <a:rPr lang="en-US" sz="1800" dirty="0"/>
              <a:t>SQL</a:t>
            </a:r>
          </a:p>
          <a:p>
            <a:pPr lvl="1"/>
            <a:r>
              <a:rPr lang="en-US" sz="1800" dirty="0"/>
              <a:t>Theoretical background on scaling systems</a:t>
            </a:r>
          </a:p>
          <a:p>
            <a:pPr lvl="1"/>
            <a:r>
              <a:rPr lang="en-US" sz="1800" dirty="0"/>
              <a:t>Scaling Spark on AWS</a:t>
            </a:r>
          </a:p>
          <a:p>
            <a:pPr lvl="1"/>
            <a:r>
              <a:rPr lang="en-US" sz="1800" dirty="0" err="1"/>
              <a:t>Visualisation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Wednesday</a:t>
            </a:r>
          </a:p>
          <a:p>
            <a:pPr lvl="1"/>
            <a:r>
              <a:rPr lang="en-US" sz="1800" dirty="0"/>
              <a:t>Introduction to Machine Learning</a:t>
            </a:r>
          </a:p>
          <a:p>
            <a:pPr lvl="1"/>
            <a:r>
              <a:rPr lang="en-US" sz="1800" dirty="0" err="1"/>
              <a:t>Realtime</a:t>
            </a:r>
            <a:r>
              <a:rPr lang="en-US" sz="1800" dirty="0"/>
              <a:t> systems</a:t>
            </a:r>
          </a:p>
          <a:p>
            <a:pPr lvl="1"/>
            <a:r>
              <a:rPr lang="en-US" sz="1800" dirty="0"/>
              <a:t>Architecting big data systems</a:t>
            </a:r>
          </a:p>
          <a:p>
            <a:pPr lvl="1"/>
            <a:r>
              <a:rPr lang="en-US" sz="1800" dirty="0"/>
              <a:t>Completion of labs</a:t>
            </a:r>
          </a:p>
        </p:txBody>
      </p:sp>
    </p:spTree>
    <p:extLst>
      <p:ext uri="{BB962C8B-B14F-4D97-AF65-F5344CB8AC3E}">
        <p14:creationId xmlns:p14="http://schemas.microsoft.com/office/powerpoint/2010/main" val="1745774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ea typeface="ヒラギノ角ゴ ProN W3" charset="0"/>
                <a:cs typeface="ヒラギノ角ゴ ProN W3" charset="0"/>
              </a:rPr>
              <a:t>Let’s get started</a:t>
            </a:r>
          </a:p>
        </p:txBody>
      </p:sp>
      <p:pic>
        <p:nvPicPr>
          <p:cNvPr id="14338" name="Picture 6" descr="MPj02894870000[1]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0994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25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6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Big Data learning objectives</a:t>
            </a:r>
          </a:p>
        </p:txBody>
      </p:sp>
      <p:sp>
        <p:nvSpPr>
          <p:cNvPr id="5122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Principles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Theoretical background and origins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Practical experience of modern big data processing systems technologies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Architecture and design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Wider context</a:t>
            </a:r>
          </a:p>
        </p:txBody>
      </p:sp>
    </p:spTree>
    <p:extLst>
      <p:ext uri="{BB962C8B-B14F-4D97-AF65-F5344CB8AC3E}">
        <p14:creationId xmlns:p14="http://schemas.microsoft.com/office/powerpoint/2010/main" val="4225761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Pre-requisites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eaLnBrk="1" hangingPunct="1">
              <a:buNone/>
              <a:defRPr/>
            </a:pPr>
            <a:r>
              <a:rPr lang="en-US" sz="2400" b="1" dirty="0"/>
              <a:t>Covered by the Pre-Study Guide</a:t>
            </a:r>
          </a:p>
          <a:p>
            <a:pPr eaLnBrk="1" hangingPunct="1">
              <a:defRPr/>
            </a:pPr>
            <a:endParaRPr lang="en-US" sz="2400" b="1" dirty="0"/>
          </a:p>
          <a:p>
            <a:pPr eaLnBrk="1" hangingPunct="1">
              <a:defRPr/>
            </a:pPr>
            <a:r>
              <a:rPr lang="en-US" sz="2400" b="1" dirty="0"/>
              <a:t>Command line </a:t>
            </a:r>
            <a:r>
              <a:rPr lang="en-US" sz="2400" dirty="0"/>
              <a:t>tooling and Unix commands</a:t>
            </a:r>
          </a:p>
          <a:p>
            <a:pPr eaLnBrk="1" hangingPunct="1">
              <a:defRPr/>
            </a:pPr>
            <a:r>
              <a:rPr lang="en-US" sz="2400" dirty="0"/>
              <a:t>Some </a:t>
            </a:r>
            <a:r>
              <a:rPr lang="en-US" sz="2400" b="1" dirty="0"/>
              <a:t>Python programming </a:t>
            </a:r>
            <a:r>
              <a:rPr lang="en-US" sz="2400" dirty="0"/>
              <a:t>and </a:t>
            </a:r>
            <a:r>
              <a:rPr lang="en-US" sz="2400" b="1" dirty="0"/>
              <a:t>text editors</a:t>
            </a:r>
            <a:endParaRPr lang="en-US" sz="2400" dirty="0"/>
          </a:p>
          <a:p>
            <a:pPr marL="178587" indent="0">
              <a:buNone/>
              <a:defRPr/>
            </a:pPr>
            <a:endParaRPr lang="en-US" sz="2400" dirty="0"/>
          </a:p>
          <a:p>
            <a:pPr marL="178587" indent="0">
              <a:buNone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76520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mixture of lectures and practical labs</a:t>
            </a:r>
          </a:p>
          <a:p>
            <a:r>
              <a:rPr lang="en-US" dirty="0"/>
              <a:t>Lectures aim to provide the wider context and background</a:t>
            </a:r>
          </a:p>
          <a:p>
            <a:pPr lvl="1"/>
            <a:r>
              <a:rPr lang="en-US" dirty="0"/>
              <a:t>Independent of specific technologies</a:t>
            </a:r>
          </a:p>
          <a:p>
            <a:r>
              <a:rPr lang="en-US" dirty="0"/>
              <a:t>Labs are based on specific technologies </a:t>
            </a:r>
          </a:p>
          <a:p>
            <a:pPr lvl="1"/>
            <a:r>
              <a:rPr lang="en-US" dirty="0"/>
              <a:t>Designed to demonstrate the principles</a:t>
            </a:r>
          </a:p>
        </p:txBody>
      </p:sp>
    </p:spTree>
    <p:extLst>
      <p:ext uri="{BB962C8B-B14F-4D97-AF65-F5344CB8AC3E}">
        <p14:creationId xmlns:p14="http://schemas.microsoft.com/office/powerpoint/2010/main" val="3540329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model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Virtual Machine</a:t>
            </a:r>
          </a:p>
          <a:p>
            <a:pPr lvl="1"/>
            <a:r>
              <a:rPr lang="en-US" dirty="0"/>
              <a:t>Ubuntu </a:t>
            </a:r>
          </a:p>
          <a:p>
            <a:pPr lvl="1"/>
            <a:r>
              <a:rPr lang="en-US" dirty="0"/>
              <a:t>Pre-installed big data software	</a:t>
            </a:r>
          </a:p>
          <a:p>
            <a:pPr lvl="2"/>
            <a:r>
              <a:rPr lang="en-US" dirty="0"/>
              <a:t>E.g. Apache Spark, Cassandra, Python</a:t>
            </a:r>
          </a:p>
          <a:p>
            <a:r>
              <a:rPr lang="en-US" dirty="0"/>
              <a:t>Amazon Web Services</a:t>
            </a:r>
          </a:p>
          <a:p>
            <a:pPr lvl="1"/>
            <a:r>
              <a:rPr lang="en-US" dirty="0"/>
              <a:t>Virtual machines in the cloud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880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Contents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7860338" cy="4525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Big Data motivation and overview</a:t>
            </a:r>
          </a:p>
          <a:p>
            <a:r>
              <a:rPr lang="en-US" dirty="0"/>
              <a:t>Using Python for Data Analysis</a:t>
            </a:r>
          </a:p>
          <a:p>
            <a:r>
              <a:rPr lang="en-US" dirty="0"/>
              <a:t>Map Reduce and Directed Acyclic Graphs</a:t>
            </a:r>
          </a:p>
          <a:p>
            <a:r>
              <a:rPr lang="en-US" dirty="0"/>
              <a:t>Apache Spark</a:t>
            </a:r>
          </a:p>
          <a:p>
            <a:r>
              <a:rPr lang="en-US" dirty="0"/>
              <a:t>Spark and SQL </a:t>
            </a:r>
          </a:p>
          <a:p>
            <a:r>
              <a:rPr lang="en-US" dirty="0"/>
              <a:t>Theory of scaling</a:t>
            </a:r>
          </a:p>
          <a:p>
            <a:r>
              <a:rPr lang="en-US" dirty="0"/>
              <a:t>Running Spark on Amazon</a:t>
            </a:r>
          </a:p>
          <a:p>
            <a:r>
              <a:rPr lang="en-US" dirty="0"/>
              <a:t>Introduction to </a:t>
            </a:r>
            <a:r>
              <a:rPr lang="en-US" dirty="0" err="1"/>
              <a:t>NoSQL</a:t>
            </a:r>
            <a:r>
              <a:rPr lang="en-US" dirty="0"/>
              <a:t> databases</a:t>
            </a:r>
          </a:p>
          <a:p>
            <a:r>
              <a:rPr lang="en-US" dirty="0"/>
              <a:t>Introduction to Machine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617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err="1">
                <a:ea typeface="ヒラギノ角ゴ ProN W3" charset="0"/>
                <a:cs typeface="ヒラギノ角ゴ ProN W3" charset="0"/>
              </a:rPr>
              <a:t>Practicals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8194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Python Data Analysis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Spark, </a:t>
            </a:r>
            <a:r>
              <a:rPr lang="en-US" dirty="0" err="1">
                <a:ea typeface="ヒラギノ角ゴ ProN W3" charset="0"/>
                <a:cs typeface="ヒラギノ角ゴ ProN W3" charset="0"/>
              </a:rPr>
              <a:t>SparkSQL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Spark on Amazon</a:t>
            </a: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Cassandra and </a:t>
            </a:r>
            <a:r>
              <a:rPr lang="en-US" dirty="0" err="1">
                <a:ea typeface="ヒラギノ角ゴ ProN W3" charset="0"/>
                <a:cs typeface="ヒラギノ角ゴ ProN W3" charset="0"/>
              </a:rPr>
              <a:t>NoSQL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Machine Learning libraries</a:t>
            </a:r>
          </a:p>
          <a:p>
            <a:pPr eaLnBrk="1" hangingPunct="1"/>
            <a:r>
              <a:rPr lang="en-US" dirty="0" err="1">
                <a:ea typeface="ヒラギノ角ゴ ProN W3" charset="0"/>
                <a:cs typeface="ヒラギノ角ゴ ProN W3" charset="0"/>
              </a:rPr>
              <a:t>Visualisation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740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2804</TotalTime>
  <Words>429</Words>
  <Application>Microsoft Macintosh PowerPoint</Application>
  <PresentationFormat>On-screen Show (4:3)</PresentationFormat>
  <Paragraphs>112</Paragraphs>
  <Slides>21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ヒラギノ角ゴ ProN W3</vt:lpstr>
      <vt:lpstr>Arial</vt:lpstr>
      <vt:lpstr>Calibri</vt:lpstr>
      <vt:lpstr>Gill Sans</vt:lpstr>
      <vt:lpstr>Montserrat</vt:lpstr>
      <vt:lpstr>Office Theme</vt:lpstr>
      <vt:lpstr>Course Introduction  Big Data Engineering in the Cloud</vt:lpstr>
      <vt:lpstr>Introduction</vt:lpstr>
      <vt:lpstr>PowerPoint Presentation</vt:lpstr>
      <vt:lpstr>Big Data learning objectives</vt:lpstr>
      <vt:lpstr>Pre-requisites</vt:lpstr>
      <vt:lpstr>Format</vt:lpstr>
      <vt:lpstr>Lab model </vt:lpstr>
      <vt:lpstr>Contents</vt:lpstr>
      <vt:lpstr>Practicals</vt:lpstr>
      <vt:lpstr>Improve your CV?</vt:lpstr>
      <vt:lpstr>Beyond the scope of this course</vt:lpstr>
      <vt:lpstr>Rules of Engagement</vt:lpstr>
      <vt:lpstr>There might will be bugs!</vt:lpstr>
      <vt:lpstr>Julie Weeds</vt:lpstr>
      <vt:lpstr>Julie Weeds</vt:lpstr>
      <vt:lpstr>Simon Wibberley</vt:lpstr>
      <vt:lpstr>Paul Fremantle</vt:lpstr>
      <vt:lpstr>David Johnson</vt:lpstr>
      <vt:lpstr>You?</vt:lpstr>
      <vt:lpstr>Approximate Schedule</vt:lpstr>
      <vt:lpstr>Let’s get started</vt:lpstr>
    </vt:vector>
  </TitlesOfParts>
  <Company>WSO2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Julie</cp:lastModifiedBy>
  <cp:revision>327</cp:revision>
  <dcterms:created xsi:type="dcterms:W3CDTF">2012-03-07T10:41:54Z</dcterms:created>
  <dcterms:modified xsi:type="dcterms:W3CDTF">2019-03-01T22:32:19Z</dcterms:modified>
</cp:coreProperties>
</file>

<file path=docProps/thumbnail.jpeg>
</file>